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82" r:id="rId13"/>
    <p:sldId id="281" r:id="rId14"/>
    <p:sldId id="291" r:id="rId15"/>
    <p:sldId id="284" r:id="rId16"/>
    <p:sldId id="290" r:id="rId17"/>
    <p:sldId id="278" r:id="rId18"/>
    <p:sldId id="270" r:id="rId19"/>
    <p:sldId id="277" r:id="rId20"/>
    <p:sldId id="271" r:id="rId21"/>
    <p:sldId id="275" r:id="rId22"/>
    <p:sldId id="272" r:id="rId23"/>
    <p:sldId id="273" r:id="rId24"/>
    <p:sldId id="274" r:id="rId25"/>
    <p:sldId id="279" r:id="rId26"/>
    <p:sldId id="280" r:id="rId27"/>
    <p:sldId id="285" r:id="rId28"/>
    <p:sldId id="287" r:id="rId29"/>
    <p:sldId id="288" r:id="rId30"/>
    <p:sldId id="286" r:id="rId31"/>
    <p:sldId id="289" r:id="rId3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E9CFA-4E3E-47C7-9C97-1CB77DCBE291}" type="datetimeFigureOut">
              <a:rPr lang="it-IT" smtClean="0"/>
              <a:pPr/>
              <a:t>05/10/2016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95D17-233A-454F-A9F9-BBCF2837B1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22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96A-75D7-437F-94D0-A84217365076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1759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BEBA-89CE-4522-99B2-FDBFD03AF374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445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42A1-F605-433A-A2A3-D2BF4667DC3F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109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A702-6BEF-43A7-988D-4128AC6C3B56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320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FD91-BD78-4BF8-823B-DE13D043A071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18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1AC-ACFC-42EE-BC7A-A1E2BC605A35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19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4EC1-26F6-4FF4-80BA-52F929A1BA9A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369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CD87-2FFC-44DA-9B99-CB42FCC91A6B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169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62-48E2-4903-8234-E1A4B82D8AD2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893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C40-948F-4742-AFEE-F3DDAC2A8C12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315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5302-785B-4E08-B46F-90BA382026B2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5051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3EDE-AC52-4117-985C-E694C5C7EA10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7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C1867-5E2D-49A3-9251-416128BDEAC6}" type="datetime1">
              <a:rPr lang="it-IT" smtClean="0"/>
              <a:pPr/>
              <a:t>05/10/2016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8967C-5AAA-4296-86A5-E8EE1D7822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89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83518"/>
            <a:ext cx="7772400" cy="165618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VALORE E BRAND EQUITY </a:t>
            </a:r>
            <a:r>
              <a:rPr lang="it-IT" b="1" dirty="0" smtClean="0">
                <a:solidFill>
                  <a:srgbClr val="C00000"/>
                </a:solidFill>
              </a:rPr>
              <a:t/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DEL </a:t>
            </a:r>
            <a:r>
              <a:rPr lang="it-IT" b="1" dirty="0">
                <a:solidFill>
                  <a:srgbClr val="C00000"/>
                </a:solidFill>
              </a:rPr>
              <a:t>MADE IN </a:t>
            </a:r>
            <a:r>
              <a:rPr lang="it-IT" b="1" dirty="0" smtClean="0">
                <a:solidFill>
                  <a:srgbClr val="C00000"/>
                </a:solidFill>
              </a:rPr>
              <a:t>ITALY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2679762"/>
            <a:ext cx="7056784" cy="187337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it-IT" sz="5100" b="1" i="1" dirty="0" smtClean="0">
                <a:solidFill>
                  <a:schemeClr val="tx1"/>
                </a:solidFill>
              </a:rPr>
              <a:t>Relazione di scenario di MARCO FORTIS</a:t>
            </a:r>
          </a:p>
          <a:p>
            <a:r>
              <a:rPr lang="it-IT" sz="3800" dirty="0" smtClean="0">
                <a:solidFill>
                  <a:schemeClr val="tx1"/>
                </a:solidFill>
              </a:rPr>
              <a:t>(Università Cattolica e Fondazione Edison)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sz="5800" b="1" i="1" dirty="0" smtClean="0">
                <a:solidFill>
                  <a:srgbClr val="C00000"/>
                </a:solidFill>
              </a:rPr>
              <a:t>ARTE, CULTURA E IMPRESA</a:t>
            </a:r>
            <a:endParaRPr lang="it-IT" sz="5800" b="1" i="1" dirty="0">
              <a:solidFill>
                <a:srgbClr val="C00000"/>
              </a:solidFill>
            </a:endParaRPr>
          </a:p>
          <a:p>
            <a:r>
              <a:rPr lang="it-IT" sz="4400" b="1" dirty="0" smtClean="0">
                <a:solidFill>
                  <a:schemeClr val="tx1"/>
                </a:solidFill>
              </a:rPr>
              <a:t>CONVEGNO NAZIONALE CAVALIERI DEL LAVORO 2016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Firenze, 1° ottobre 2016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689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56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C00000"/>
                </a:solidFill>
              </a:rPr>
              <a:t>L’ITALIA E’ UN PRODUTTORE LEADER NELLA UE-28 </a:t>
            </a:r>
            <a:br>
              <a:rPr lang="it-IT" sz="3100" b="1" dirty="0" smtClean="0">
                <a:solidFill>
                  <a:srgbClr val="C00000"/>
                </a:solidFill>
              </a:rPr>
            </a:br>
            <a:r>
              <a:rPr lang="it-IT" sz="3100" b="1" dirty="0" smtClean="0">
                <a:solidFill>
                  <a:srgbClr val="C00000"/>
                </a:solidFill>
              </a:rPr>
              <a:t>PER MOLTI </a:t>
            </a:r>
            <a:r>
              <a:rPr lang="it-IT" sz="3100" b="1" dirty="0" smtClean="0">
                <a:solidFill>
                  <a:srgbClr val="00B050"/>
                </a:solidFill>
              </a:rPr>
              <a:t>CEREALI, ORTAGGI E TIPI DI FRUTTA</a:t>
            </a:r>
            <a:r>
              <a:rPr lang="it-IT" sz="3200" dirty="0" smtClean="0">
                <a:solidFill>
                  <a:srgbClr val="C00000"/>
                </a:solidFill>
              </a:rPr>
              <a:t/>
            </a:r>
            <a:br>
              <a:rPr lang="it-IT" sz="3200" dirty="0" smtClean="0">
                <a:solidFill>
                  <a:srgbClr val="C00000"/>
                </a:solidFill>
              </a:rPr>
            </a:br>
            <a:r>
              <a:rPr lang="it-IT" sz="2200" i="1" dirty="0" smtClean="0"/>
              <a:t>(Anno 2015; fonte: </a:t>
            </a:r>
            <a:r>
              <a:rPr lang="it-IT" sz="2200" i="1" dirty="0" err="1" smtClean="0"/>
              <a:t>Eurostat</a:t>
            </a:r>
            <a:r>
              <a:rPr lang="it-IT" sz="2200" i="1" dirty="0" smtClean="0"/>
              <a:t>)</a:t>
            </a:r>
            <a:endParaRPr lang="it-IT" sz="2200" i="1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5504410"/>
              </p:ext>
            </p:extLst>
          </p:nvPr>
        </p:nvGraphicFramePr>
        <p:xfrm>
          <a:off x="1619672" y="1391558"/>
          <a:ext cx="6120681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571"/>
                <a:gridCol w="2165571"/>
                <a:gridCol w="1789539"/>
              </a:tblGrid>
              <a:tr h="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Primo</a:t>
                      </a:r>
                      <a:r>
                        <a:rPr lang="it-IT" sz="1400" baseline="0" dirty="0" smtClean="0"/>
                        <a:t> produttore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Secondo produttore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Terzo produttore</a:t>
                      </a:r>
                      <a:endParaRPr lang="it-IT" sz="1400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Grano duro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Olive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Asparagi</a:t>
                      </a:r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Riso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Zucchine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Spinaci</a:t>
                      </a:r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Pomodori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Cavolfiori e broccoli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Prugne</a:t>
                      </a:r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Carciofi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Lattuga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Melanzane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Cicoria (anno 2014)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Sedano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Meloni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Scarola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Mele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Uva da tavola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Ciliegie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Uva da vino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Pesche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Pere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Arance (anno 2014)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Albicocche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Mandarini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Kiwi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Limoni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  <a:tr h="224368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Nocciole</a:t>
                      </a:r>
                      <a:endParaRPr lang="it-IT" sz="12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Mandorle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it-IT" sz="1200" b="1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37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L’ITALIA E’ IL </a:t>
            </a:r>
            <a:r>
              <a:rPr lang="it-IT" sz="2400" b="1" dirty="0" smtClean="0">
                <a:solidFill>
                  <a:srgbClr val="0070C0"/>
                </a:solidFill>
              </a:rPr>
              <a:t>SETTIMO PAESE MANIFATTURIERO </a:t>
            </a:r>
            <a:br>
              <a:rPr lang="it-IT" sz="2400" b="1" dirty="0" smtClean="0">
                <a:solidFill>
                  <a:srgbClr val="0070C0"/>
                </a:solidFill>
              </a:rPr>
            </a:br>
            <a:r>
              <a:rPr lang="it-IT" sz="2400" b="1" dirty="0" smtClean="0">
                <a:solidFill>
                  <a:srgbClr val="C00000"/>
                </a:solidFill>
              </a:rPr>
              <a:t>DEL MONDO E IL SECONDO DELLA UE-28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200151"/>
            <a:ext cx="648072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30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TUTTO CIO’ CHE HA PERSO LA MANIFATTURA ITALIANA IN QUESTI ULTIMI ANNI L’HA PERSO SOLO SUL </a:t>
            </a:r>
            <a:r>
              <a:rPr lang="it-IT" sz="2400" b="1" dirty="0" smtClean="0">
                <a:solidFill>
                  <a:srgbClr val="002060"/>
                </a:solidFill>
              </a:rPr>
              <a:t>MERCATO INTERNO </a:t>
            </a:r>
            <a:r>
              <a:rPr lang="it-IT" sz="2400" b="1" dirty="0" smtClean="0">
                <a:solidFill>
                  <a:srgbClr val="C00000"/>
                </a:solidFill>
              </a:rPr>
              <a:t>A CAUSA DELL’ AUSTERITA’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704" y="1491629"/>
            <a:ext cx="6922593" cy="31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21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568952" cy="8572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SUI </a:t>
            </a:r>
            <a:r>
              <a:rPr lang="it-IT" sz="2400" b="1" dirty="0" smtClean="0">
                <a:solidFill>
                  <a:srgbClr val="002060"/>
                </a:solidFill>
              </a:rPr>
              <a:t>MERCATI ESTERI </a:t>
            </a:r>
            <a:r>
              <a:rPr lang="it-IT" sz="2400" b="1" dirty="0" smtClean="0">
                <a:solidFill>
                  <a:srgbClr val="C00000"/>
                </a:solidFill>
              </a:rPr>
              <a:t>LA MANIFATTURA ITALIANA CRESCE INVECE COME QUELLA TEDESCA E DI PIU’ DI QUELLA FRANCESE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704" y="1200151"/>
            <a:ext cx="6922593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08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1164"/>
            <a:ext cx="6840760" cy="413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Fondazione Edison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20DE-5D65-4372-8114-20D7A12D0AD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38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31666" y="0"/>
            <a:ext cx="3012334" cy="51435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ITALIA E GERMANIA </a:t>
            </a:r>
            <a:r>
              <a:rPr lang="it-IT" sz="2800" b="1" dirty="0" smtClean="0">
                <a:solidFill>
                  <a:srgbClr val="C00000"/>
                </a:solidFill>
              </a:rPr>
              <a:t>SONO LE UNICHE DUE ECONOMIE DELL’UE-28 AD ESSERE </a:t>
            </a:r>
            <a:r>
              <a:rPr lang="it-IT" sz="2800" b="1" dirty="0" smtClean="0">
                <a:solidFill>
                  <a:srgbClr val="002060"/>
                </a:solidFill>
              </a:rPr>
              <a:t>IPER-SPECIALIZZATE NEI MANUFATTI</a:t>
            </a:r>
            <a:endParaRPr lang="it-IT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0172895"/>
              </p:ext>
            </p:extLst>
          </p:nvPr>
        </p:nvGraphicFramePr>
        <p:xfrm>
          <a:off x="0" y="8704"/>
          <a:ext cx="6120680" cy="4363246"/>
        </p:xfrm>
        <a:graphic>
          <a:graphicData uri="http://schemas.openxmlformats.org/presentationml/2006/ole">
            <p:oleObj spid="_x0000_s5151" name="Chart" r:id="rId3" imgW="9254530" imgH="6578154" progId="Excel.Sheet.8">
              <p:embed/>
            </p:oleObj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7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564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2000" b="1" dirty="0" smtClean="0"/>
              <a:t>BILANCIA COMMERCIALE DEI PRODOTTI MANUFATTI NON ALIMENTARI DEI PAESI DELL'EUROZONA E DEL REGNO UNITO: ANNO 2015 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1800" b="1" dirty="0" smtClean="0">
                <a:solidFill>
                  <a:srgbClr val="FF0000"/>
                </a:solidFill>
              </a:rPr>
              <a:t>Paesi plurispecializzati,</a:t>
            </a:r>
            <a:r>
              <a:rPr lang="it-IT" sz="1800" b="1" dirty="0" smtClean="0"/>
              <a:t> cioè in surplus commerciale sia nella «Meccanica e mezzi di trasporto» sia nella «Chimica, metalli, moda e altri manufatti»</a:t>
            </a:r>
            <a:br>
              <a:rPr lang="it-IT" sz="1800" b="1" dirty="0" smtClean="0"/>
            </a:br>
            <a:r>
              <a:rPr lang="it-IT" sz="1600" dirty="0" smtClean="0"/>
              <a:t>(miliardi di euro)</a:t>
            </a:r>
            <a:endParaRPr lang="it-IT" sz="16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5281645"/>
              </p:ext>
            </p:extLst>
          </p:nvPr>
        </p:nvGraphicFramePr>
        <p:xfrm>
          <a:off x="598644" y="1899341"/>
          <a:ext cx="7920879" cy="1977425"/>
        </p:xfrm>
        <a:graphic>
          <a:graphicData uri="http://schemas.openxmlformats.org/drawingml/2006/table">
            <a:tbl>
              <a:tblPr/>
              <a:tblGrid>
                <a:gridCol w="1783137"/>
                <a:gridCol w="2045914"/>
                <a:gridCol w="2045914"/>
                <a:gridCol w="2045914"/>
              </a:tblGrid>
              <a:tr h="793340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Calibri"/>
                        </a:rPr>
                        <a:t>Meccanica e </a:t>
                      </a:r>
                      <a:br>
                        <a:rPr lang="it-IT" sz="1200" b="1" i="0" u="none" strike="noStrike" dirty="0">
                          <a:effectLst/>
                          <a:latin typeface="Calibri"/>
                        </a:rPr>
                      </a:br>
                      <a:r>
                        <a:rPr lang="it-IT" sz="1200" b="1" i="0" u="none" strike="noStrike" dirty="0">
                          <a:effectLst/>
                          <a:latin typeface="Calibri"/>
                        </a:rPr>
                        <a:t>mezzi di trasporto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Calibri"/>
                        </a:rPr>
                        <a:t>Chimica, metalli, </a:t>
                      </a:r>
                      <a:endParaRPr lang="it-IT" sz="12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it-IT" sz="1200" b="1" i="0" u="none" strike="noStrike" dirty="0" smtClean="0">
                          <a:effectLst/>
                          <a:latin typeface="Calibri"/>
                        </a:rPr>
                        <a:t>moda </a:t>
                      </a:r>
                      <a:r>
                        <a:rPr lang="it-IT" sz="1200" b="1" i="0" u="none" strike="noStrike" dirty="0">
                          <a:effectLst/>
                          <a:latin typeface="Calibri"/>
                        </a:rPr>
                        <a:t>e </a:t>
                      </a:r>
                      <a:br>
                        <a:rPr lang="it-IT" sz="1200" b="1" i="0" u="none" strike="noStrike" dirty="0">
                          <a:effectLst/>
                          <a:latin typeface="Calibri"/>
                        </a:rPr>
                      </a:br>
                      <a:r>
                        <a:rPr lang="it-IT" sz="1200" b="1" i="0" u="none" strike="noStrike" dirty="0">
                          <a:effectLst/>
                          <a:latin typeface="Calibri"/>
                        </a:rPr>
                        <a:t>altri manufatti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Calibri"/>
                        </a:rPr>
                        <a:t>Totale prodotti manufatti </a:t>
                      </a:r>
                      <a:br>
                        <a:rPr lang="it-IT" sz="1200" b="1" i="0" u="none" strike="noStrike" dirty="0">
                          <a:effectLst/>
                          <a:latin typeface="Calibri"/>
                        </a:rPr>
                      </a:br>
                      <a:r>
                        <a:rPr lang="it-IT" sz="1200" b="1" i="0" u="none" strike="noStrike" dirty="0">
                          <a:effectLst/>
                          <a:latin typeface="Calibri"/>
                        </a:rPr>
                        <a:t>non alimentari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1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effectLst/>
                          <a:latin typeface="Calibri"/>
                        </a:rPr>
                        <a:t>Germania</a:t>
                      </a:r>
                      <a:endParaRPr lang="it-IT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effectLst/>
                          <a:latin typeface="Calibri"/>
                        </a:rPr>
                        <a:t>245,5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/>
                        </a:rPr>
                        <a:t>78,7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/>
                        </a:rPr>
                        <a:t>324,1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81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effectLst/>
                          <a:latin typeface="Calibri"/>
                        </a:rPr>
                        <a:t>Italia</a:t>
                      </a:r>
                      <a:endParaRPr lang="it-IT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effectLst/>
                          <a:latin typeface="Calibri"/>
                        </a:rPr>
                        <a:t>50,5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effectLst/>
                          <a:latin typeface="Calibri"/>
                        </a:rPr>
                        <a:t>89,5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1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effectLst/>
                          <a:latin typeface="Calibri"/>
                        </a:rPr>
                        <a:t>Paesi</a:t>
                      </a:r>
                      <a:r>
                        <a:rPr lang="it-IT" sz="1400" b="0" i="0" u="none" strike="noStrike" baseline="0" dirty="0" smtClean="0">
                          <a:effectLst/>
                          <a:latin typeface="Calibri"/>
                        </a:rPr>
                        <a:t> Bassi</a:t>
                      </a:r>
                      <a:endParaRPr lang="it-IT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/>
                        </a:rPr>
                        <a:t>22,0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1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/>
                        </a:rPr>
                        <a:t>Austria</a:t>
                      </a:r>
                    </a:p>
                  </a:txBody>
                  <a:tcPr marL="9525" marR="9525" marT="714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1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/>
                        </a:rPr>
                        <a:t>Slovenia</a:t>
                      </a:r>
                    </a:p>
                  </a:txBody>
                  <a:tcPr marL="9525" marR="9525" marT="714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32047" y="3876766"/>
            <a:ext cx="418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Fonte: elaborazione Fondazione Edison su dati Eurostat</a:t>
            </a:r>
            <a:endParaRPr lang="it-IT" sz="1400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13720" y="4353077"/>
            <a:ext cx="809072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Nota -</a:t>
            </a:r>
            <a:r>
              <a:rPr lang="it-IT" b="1" dirty="0" smtClean="0"/>
              <a:t> </a:t>
            </a:r>
            <a:r>
              <a:rPr lang="it-IT" b="1" dirty="0"/>
              <a:t>S</a:t>
            </a:r>
            <a:r>
              <a:rPr lang="it-IT" b="1" dirty="0" smtClean="0"/>
              <a:t>oltanto Germania e Italia presentano dei surplus sia verso la UE sia verso i Paesi extra-UE in entrambe le due grandi categorie di prodotti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7460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765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L’ITALIA HA LA QUINTA MIGLIOR </a:t>
            </a:r>
            <a:r>
              <a:rPr lang="it-IT" sz="2800" b="1" dirty="0" smtClean="0">
                <a:solidFill>
                  <a:srgbClr val="0070C0"/>
                </a:solidFill>
              </a:rPr>
              <a:t>BILANCIA COMMERCIALE </a:t>
            </a:r>
            <a:br>
              <a:rPr lang="it-IT" sz="2800" b="1" dirty="0" smtClean="0">
                <a:solidFill>
                  <a:srgbClr val="0070C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AL MONDO ESCLUDENDO L’ENERGIA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E LA QUARTA ESCLUDENDO ENERGIA E VEICOLI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/>
              <a:t>(i dati di alcuni Paesi del G-20)</a:t>
            </a:r>
            <a:endParaRPr lang="it-IT" sz="2800" b="1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8453348"/>
              </p:ext>
            </p:extLst>
          </p:nvPr>
        </p:nvGraphicFramePr>
        <p:xfrm>
          <a:off x="467544" y="1851670"/>
          <a:ext cx="8136904" cy="296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03"/>
                <a:gridCol w="1500249"/>
                <a:gridCol w="2557975"/>
                <a:gridCol w="1510477"/>
              </a:tblGrid>
              <a:tr h="6858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Bilancia commerciale senza energia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Anno 2015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err="1" smtClean="0"/>
                        <a:t>mld</a:t>
                      </a:r>
                      <a:r>
                        <a:rPr lang="it-IT" sz="1400" dirty="0" smtClean="0"/>
                        <a:t> $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Bilancia commerciale senza energia</a:t>
                      </a:r>
                      <a:r>
                        <a:rPr lang="it-IT" sz="1400" baseline="0" dirty="0" smtClean="0"/>
                        <a:t> e senza veicoli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Anno 2015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err="1" smtClean="0"/>
                        <a:t>mld</a:t>
                      </a:r>
                      <a:r>
                        <a:rPr lang="it-IT" sz="1400" dirty="0" smtClean="0"/>
                        <a:t> $</a:t>
                      </a: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CINA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770,5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CINA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777,9</a:t>
                      </a:r>
                      <a:endParaRPr lang="it-IT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GERMANIA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345,3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GERMANIA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204,2</a:t>
                      </a:r>
                      <a:endParaRPr lang="it-IT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COREA DEL SUD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160,6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COREA DEL SUD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106,6</a:t>
                      </a:r>
                      <a:endParaRPr lang="it-IT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GIAPPONE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116,0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ITALIA</a:t>
                      </a:r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  85,9</a:t>
                      </a:r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ITALIA</a:t>
                      </a:r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C00000"/>
                          </a:solidFill>
                        </a:rPr>
                        <a:t>   87,2</a:t>
                      </a:r>
                      <a:endParaRPr lang="it-IT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GIAPPONE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    1,1</a:t>
                      </a:r>
                      <a:endParaRPr lang="it-IT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FRANCIA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-22,9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FRANCIA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 -12,6</a:t>
                      </a:r>
                      <a:endParaRPr lang="it-IT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UK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-145,2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UK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-117,9</a:t>
                      </a:r>
                      <a:endParaRPr lang="it-IT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USA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-707,9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USA</a:t>
                      </a:r>
                      <a:endParaRPr lang="it-IT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-551,3</a:t>
                      </a:r>
                      <a:endParaRPr lang="it-IT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77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IN BASE AL TRADE PERFORMANCE INDEX UNCTAD-WTO L’ITALIA E’ SECONDA SOLO ALLA GERMANIA NEL 2015 PER </a:t>
            </a:r>
            <a:r>
              <a:rPr lang="it-IT" sz="2800" b="1" dirty="0" smtClean="0">
                <a:solidFill>
                  <a:srgbClr val="0070C0"/>
                </a:solidFill>
              </a:rPr>
              <a:t>COMPETITIVITA’ NEL COMMERCIO INTERNAZIONALE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9622"/>
            <a:ext cx="7776864" cy="3394075"/>
          </a:xfrm>
        </p:spPr>
      </p:pic>
    </p:spTree>
    <p:extLst>
      <p:ext uri="{BB962C8B-B14F-4D97-AF65-F5344CB8AC3E}">
        <p14:creationId xmlns:p14="http://schemas.microsoft.com/office/powerpoint/2010/main" xmlns="" val="27365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466725"/>
            <a:ext cx="73247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92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L’ITALIA NELLE CLASSIFICHE MONDIALI: </a:t>
            </a:r>
            <a:r>
              <a:rPr lang="it-IT" sz="3200" b="1" dirty="0" smtClean="0">
                <a:solidFill>
                  <a:srgbClr val="C00000"/>
                </a:solidFill>
              </a:rPr>
              <a:t/>
            </a:r>
            <a:br>
              <a:rPr lang="it-IT" sz="3200" b="1" dirty="0" smtClean="0">
                <a:solidFill>
                  <a:srgbClr val="C00000"/>
                </a:solidFill>
              </a:rPr>
            </a:br>
            <a:r>
              <a:rPr lang="it-IT" sz="3200" b="1" dirty="0" smtClean="0">
                <a:solidFill>
                  <a:srgbClr val="C00000"/>
                </a:solidFill>
              </a:rPr>
              <a:t>DALLA POLVERE ALL’ ALTARE…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5846"/>
          </a:xfrm>
        </p:spPr>
        <p:txBody>
          <a:bodyPr>
            <a:normAutofit fontScale="55000" lnSpcReduction="20000"/>
          </a:bodyPr>
          <a:lstStyle/>
          <a:p>
            <a:endParaRPr lang="it-IT" b="1" dirty="0" smtClean="0"/>
          </a:p>
          <a:p>
            <a:r>
              <a:rPr lang="it-IT" b="1" dirty="0" smtClean="0"/>
              <a:t>45°</a:t>
            </a:r>
            <a:r>
              <a:rPr lang="it-IT" dirty="0" smtClean="0"/>
              <a:t> </a:t>
            </a:r>
            <a:r>
              <a:rPr lang="it-IT" b="1" dirty="0" smtClean="0"/>
              <a:t>posto</a:t>
            </a:r>
            <a:r>
              <a:rPr lang="it-IT" dirty="0" smtClean="0"/>
              <a:t> secondo per efficienza del quadro </a:t>
            </a:r>
            <a:r>
              <a:rPr lang="it-IT" dirty="0" err="1" smtClean="0"/>
              <a:t>regolatorio</a:t>
            </a:r>
            <a:r>
              <a:rPr lang="it-IT" dirty="0" smtClean="0"/>
              <a:t> secondo </a:t>
            </a:r>
            <a:r>
              <a:rPr lang="it-IT" dirty="0" err="1" smtClean="0"/>
              <a:t>Doing</a:t>
            </a:r>
            <a:r>
              <a:rPr lang="it-IT" dirty="0" smtClean="0"/>
              <a:t> Business (2016)</a:t>
            </a:r>
          </a:p>
          <a:p>
            <a:r>
              <a:rPr lang="it-IT" b="1" dirty="0" smtClean="0"/>
              <a:t>43°</a:t>
            </a:r>
            <a:r>
              <a:rPr lang="it-IT" dirty="0" smtClean="0"/>
              <a:t> </a:t>
            </a:r>
            <a:r>
              <a:rPr lang="it-IT" b="1" dirty="0" smtClean="0"/>
              <a:t>posto</a:t>
            </a:r>
            <a:r>
              <a:rPr lang="it-IT" dirty="0" smtClean="0"/>
              <a:t> per competitività secondo il World </a:t>
            </a:r>
            <a:r>
              <a:rPr lang="it-IT" dirty="0" err="1" smtClean="0"/>
              <a:t>Economic</a:t>
            </a:r>
            <a:r>
              <a:rPr lang="it-IT" dirty="0" smtClean="0"/>
              <a:t> Forum (2016)</a:t>
            </a:r>
          </a:p>
          <a:p>
            <a:r>
              <a:rPr lang="it-IT" b="1" dirty="0" smtClean="0"/>
              <a:t>35° posto </a:t>
            </a:r>
            <a:r>
              <a:rPr lang="it-IT" dirty="0" smtClean="0"/>
              <a:t>per competitività secondo l’IMD di Losanna (2015-2016)</a:t>
            </a:r>
          </a:p>
          <a:p>
            <a:r>
              <a:rPr lang="it-IT" b="1" dirty="0" smtClean="0"/>
              <a:t>27° posto </a:t>
            </a:r>
            <a:r>
              <a:rPr lang="it-IT" dirty="0" smtClean="0"/>
              <a:t>per livello di sviluppo socio-economico secondo l’ONU (Human Development Index 2014)</a:t>
            </a:r>
          </a:p>
          <a:p>
            <a:r>
              <a:rPr lang="it-IT" b="1" dirty="0" smtClean="0"/>
              <a:t>10° posto </a:t>
            </a:r>
            <a:r>
              <a:rPr lang="it-IT" dirty="0" smtClean="0"/>
              <a:t>per competitività industriale secondo l’UNIDO (giugno 2016)</a:t>
            </a:r>
          </a:p>
          <a:p>
            <a:r>
              <a:rPr lang="it-IT" b="1" dirty="0" smtClean="0"/>
              <a:t>8° posto </a:t>
            </a:r>
            <a:r>
              <a:rPr lang="it-IT" dirty="0" smtClean="0"/>
              <a:t>per PIL mondiale secondo la WORLD BANK (2015)</a:t>
            </a:r>
          </a:p>
          <a:p>
            <a:r>
              <a:rPr lang="it-IT" b="1" dirty="0" smtClean="0"/>
              <a:t>2° posto </a:t>
            </a:r>
            <a:r>
              <a:rPr lang="it-IT" dirty="0" smtClean="0"/>
              <a:t>per numero di migliori posizioni competitive in 14 settori del commercio internazionale secondo il </a:t>
            </a:r>
            <a:r>
              <a:rPr lang="it-IT" dirty="0" err="1" smtClean="0"/>
              <a:t>Trade</a:t>
            </a:r>
            <a:r>
              <a:rPr lang="it-IT" dirty="0" smtClean="0"/>
              <a:t> Performance Index UNCTAD/WTO (2014)</a:t>
            </a:r>
          </a:p>
          <a:p>
            <a:r>
              <a:rPr lang="it-IT" b="1" dirty="0" smtClean="0"/>
              <a:t>2° posto </a:t>
            </a:r>
            <a:r>
              <a:rPr lang="it-IT" dirty="0" smtClean="0"/>
              <a:t>per numero di arrivi e di pernottamenti di turisti stranieri nell’UE-28 secondo l’</a:t>
            </a:r>
            <a:r>
              <a:rPr lang="it-IT" dirty="0" err="1" smtClean="0"/>
              <a:t>Eurostat</a:t>
            </a:r>
            <a:r>
              <a:rPr lang="it-IT" dirty="0" smtClean="0"/>
              <a:t> (2014)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70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87474"/>
            <a:ext cx="8640960" cy="183620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NUMERO DI PRODOTTI IN CUI L’ITALIA SI TROVA AI VERTICI MONDIALI PER SALDO COMMERCIALE CON L’ESTERO</a:t>
            </a:r>
            <a:br>
              <a:rPr lang="en-US" sz="2400" b="1" dirty="0" smtClean="0"/>
            </a:br>
            <a:r>
              <a:rPr lang="en-US" sz="2000" b="1" dirty="0" err="1" smtClean="0">
                <a:solidFill>
                  <a:srgbClr val="0070C0"/>
                </a:solidFill>
              </a:rPr>
              <a:t>Una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misura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delle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eccellenze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nel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commercio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internazionale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Indice</a:t>
            </a:r>
            <a:r>
              <a:rPr lang="en-US" sz="2000" dirty="0" smtClean="0"/>
              <a:t> Fortis-Corradini  ©</a:t>
            </a:r>
            <a:br>
              <a:rPr lang="en-US" sz="2000" dirty="0" smtClean="0"/>
            </a:br>
            <a:r>
              <a:rPr lang="en-US" sz="1800" b="1" dirty="0" smtClean="0"/>
              <a:t>(</a:t>
            </a:r>
            <a:r>
              <a:rPr lang="en-US" sz="1800" b="1" dirty="0" err="1" smtClean="0"/>
              <a:t>casistica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</a:t>
            </a:r>
            <a:r>
              <a:rPr lang="en-US" sz="1800" b="1" dirty="0" smtClean="0"/>
              <a:t> un </a:t>
            </a:r>
            <a:r>
              <a:rPr lang="en-US" sz="1800" b="1" dirty="0" err="1" smtClean="0"/>
              <a:t>totale</a:t>
            </a:r>
            <a:r>
              <a:rPr lang="en-US" sz="1800" b="1" dirty="0" smtClean="0"/>
              <a:t> di 5.117 </a:t>
            </a:r>
            <a:r>
              <a:rPr lang="en-US" sz="1800" b="1" dirty="0" err="1" smtClean="0"/>
              <a:t>prodotti</a:t>
            </a:r>
            <a:r>
              <a:rPr lang="en-US" sz="1800" b="1" dirty="0" smtClean="0"/>
              <a:t> in cui è </a:t>
            </a:r>
            <a:r>
              <a:rPr lang="en-US" sz="1800" b="1" dirty="0" err="1" smtClean="0"/>
              <a:t>suddiviso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commercio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internazionale</a:t>
            </a:r>
            <a:r>
              <a:rPr lang="en-US" sz="1800" b="1" dirty="0" smtClean="0"/>
              <a:t>)</a:t>
            </a:r>
            <a:br>
              <a:rPr lang="en-US" sz="1800" b="1" dirty="0" smtClean="0"/>
            </a:br>
            <a:r>
              <a:rPr lang="en-US" sz="1800" b="1" dirty="0" smtClean="0"/>
              <a:t>Anno 2014; </a:t>
            </a:r>
            <a:r>
              <a:rPr lang="en-US" sz="1800" b="1" dirty="0" err="1" smtClean="0"/>
              <a:t>saldo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commerciale</a:t>
            </a:r>
            <a:r>
              <a:rPr lang="en-US" sz="1800" b="1" dirty="0" smtClean="0"/>
              <a:t> in </a:t>
            </a:r>
            <a:r>
              <a:rPr lang="en-US" sz="1800" b="1" dirty="0" err="1" smtClean="0"/>
              <a:t>miliardi</a:t>
            </a:r>
            <a:r>
              <a:rPr lang="en-US" sz="1800" b="1" dirty="0" smtClean="0"/>
              <a:t> di </a:t>
            </a:r>
            <a:r>
              <a:rPr lang="en-US" sz="1800" b="1" dirty="0" err="1" smtClean="0"/>
              <a:t>dollari</a:t>
            </a:r>
            <a:endParaRPr lang="it-IT" sz="1800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4142837"/>
              </p:ext>
            </p:extLst>
          </p:nvPr>
        </p:nvGraphicFramePr>
        <p:xfrm>
          <a:off x="448312" y="2031694"/>
          <a:ext cx="8229600" cy="27727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2160240"/>
                <a:gridCol w="1954560"/>
              </a:tblGrid>
              <a:tr h="755526">
                <a:tc>
                  <a:txBody>
                    <a:bodyPr/>
                    <a:lstStyle/>
                    <a:p>
                      <a:pPr lvl="2" algn="ctr"/>
                      <a:r>
                        <a:rPr lang="en-US" sz="1500" cap="small" dirty="0" err="1" smtClean="0"/>
                        <a:t>Posizione</a:t>
                      </a:r>
                      <a:r>
                        <a:rPr lang="en-US" sz="1500" cap="small" baseline="0" dirty="0" smtClean="0"/>
                        <a:t> </a:t>
                      </a:r>
                      <a:r>
                        <a:rPr lang="en-US" sz="1500" cap="small" baseline="0" dirty="0" err="1" smtClean="0"/>
                        <a:t>dell’ITALIA</a:t>
                      </a:r>
                      <a:r>
                        <a:rPr lang="en-US" sz="1500" cap="small" baseline="0" dirty="0" smtClean="0"/>
                        <a:t> </a:t>
                      </a:r>
                    </a:p>
                    <a:p>
                      <a:pPr lvl="2" algn="ctr"/>
                      <a:r>
                        <a:rPr lang="en-US" sz="1500" cap="small" baseline="0" dirty="0" smtClean="0"/>
                        <a:t>a </a:t>
                      </a:r>
                      <a:r>
                        <a:rPr lang="en-US" sz="1500" cap="small" baseline="0" dirty="0" err="1" smtClean="0"/>
                        <a:t>livello</a:t>
                      </a:r>
                      <a:r>
                        <a:rPr lang="en-US" sz="1500" cap="small" baseline="0" dirty="0" smtClean="0"/>
                        <a:t> </a:t>
                      </a:r>
                      <a:r>
                        <a:rPr lang="en-US" sz="1500" cap="small" baseline="0" dirty="0" err="1" smtClean="0"/>
                        <a:t>mondiale</a:t>
                      </a:r>
                      <a:endParaRPr lang="en-US" sz="1400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cap="small" dirty="0" smtClean="0"/>
                        <a:t>Numero</a:t>
                      </a:r>
                      <a:r>
                        <a:rPr lang="it-IT" sz="1400" cap="small" baseline="0" dirty="0" smtClean="0"/>
                        <a:t> di prodotti</a:t>
                      </a:r>
                      <a:endParaRPr lang="it-IT" sz="1400" cap="small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cap="small" dirty="0" smtClean="0"/>
                        <a:t>Valore</a:t>
                      </a:r>
                    </a:p>
                    <a:p>
                      <a:pPr algn="ctr"/>
                      <a:r>
                        <a:rPr lang="it-IT" sz="1400" cap="small" dirty="0" smtClean="0"/>
                        <a:t>Saldo</a:t>
                      </a:r>
                      <a:r>
                        <a:rPr lang="it-IT" sz="1400" cap="small" baseline="0" dirty="0" smtClean="0"/>
                        <a:t> </a:t>
                      </a:r>
                    </a:p>
                    <a:p>
                      <a:pPr algn="ctr"/>
                      <a:r>
                        <a:rPr lang="it-IT" sz="1400" cap="small" baseline="0" dirty="0" smtClean="0"/>
                        <a:t>commerciale</a:t>
                      </a:r>
                      <a:endParaRPr lang="it-IT" sz="1400" cap="small" dirty="0" smtClean="0"/>
                    </a:p>
                  </a:txBody>
                  <a:tcPr marT="34290" marB="34290" anchor="ctr"/>
                </a:tc>
              </a:tr>
              <a:tr h="5406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1400" dirty="0" smtClean="0"/>
                        <a:t>Casi di prodotti in cui l'Italia è il 1° Paese mondiale per saldo commerciale</a:t>
                      </a:r>
                      <a:endParaRPr lang="it-IT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227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1400" dirty="0" smtClean="0"/>
                        <a:t>Casi di prodotti in cui l'Italia è il 2° Paese mondiale per saldo commerciale</a:t>
                      </a:r>
                      <a:endParaRPr lang="it-IT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353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1400" dirty="0" smtClean="0"/>
                        <a:t>Casi di prodotti in cui l'Italia è il 3° Paese mondiale per saldo commerciale</a:t>
                      </a:r>
                      <a:endParaRPr lang="it-IT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319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TOTALE</a:t>
                      </a:r>
                      <a:endParaRPr lang="it-IT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899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139702"/>
            <a:ext cx="576064" cy="5400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0652" y="4823743"/>
            <a:ext cx="5834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Fonte: elaborazione Fondazione Edison su dati Istat, </a:t>
            </a:r>
            <a:r>
              <a:rPr lang="it-IT" sz="1400" i="1" dirty="0" err="1" smtClean="0"/>
              <a:t>Eurostat</a:t>
            </a:r>
            <a:r>
              <a:rPr lang="it-IT" sz="1400" i="1" dirty="0" smtClean="0"/>
              <a:t> </a:t>
            </a:r>
            <a:r>
              <a:rPr lang="it-IT" sz="1400" i="1" dirty="0"/>
              <a:t> </a:t>
            </a:r>
            <a:r>
              <a:rPr lang="it-IT" sz="1400" i="1" dirty="0" smtClean="0"/>
              <a:t>e UN Comtrade </a:t>
            </a:r>
            <a:endParaRPr lang="it-IT" sz="1400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50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Autofit/>
          </a:bodyPr>
          <a:lstStyle/>
          <a:p>
            <a:pPr>
              <a:defRPr sz="1200" b="0" i="0" u="none" strike="noStrike" kern="1200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lang="it-IT" sz="2000" b="1" dirty="0">
                <a:solidFill>
                  <a:srgbClr val="C00000"/>
                </a:solidFill>
              </a:rPr>
              <a:t>Paesi del G20: il medagliere del commercio internazionale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2000" b="1" dirty="0"/>
              <a:t>Numero di prodotti in cui i vari Paesi risultano 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>
                <a:solidFill>
                  <a:srgbClr val="0070C0"/>
                </a:solidFill>
              </a:rPr>
              <a:t>primi</a:t>
            </a:r>
            <a:r>
              <a:rPr lang="it-IT" sz="2000" b="1" dirty="0">
                <a:solidFill>
                  <a:srgbClr val="0070C0"/>
                </a:solidFill>
              </a:rPr>
              <a:t>, secondi o terzi </a:t>
            </a:r>
            <a:r>
              <a:rPr lang="it-IT" sz="2000" b="1" dirty="0" smtClean="0">
                <a:solidFill>
                  <a:srgbClr val="0070C0"/>
                </a:solidFill>
              </a:rPr>
              <a:t>al mondo per </a:t>
            </a:r>
            <a:r>
              <a:rPr lang="it-IT" sz="2000" b="1" dirty="0">
                <a:solidFill>
                  <a:srgbClr val="0070C0"/>
                </a:solidFill>
              </a:rPr>
              <a:t>saldo commerciale con l'estero 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1600" b="1" dirty="0"/>
              <a:t>(</a:t>
            </a:r>
            <a:r>
              <a:rPr lang="it-IT" sz="1600" b="1" dirty="0" smtClean="0"/>
              <a:t>su </a:t>
            </a:r>
            <a:r>
              <a:rPr lang="it-IT" sz="1600" b="1" dirty="0"/>
              <a:t>un totale di </a:t>
            </a:r>
            <a:r>
              <a:rPr lang="it-IT" sz="1600" b="1" dirty="0" smtClean="0"/>
              <a:t>5.117 </a:t>
            </a:r>
            <a:r>
              <a:rPr lang="it-IT" sz="1600" b="1" dirty="0"/>
              <a:t>prodotti : anno </a:t>
            </a:r>
            <a:r>
              <a:rPr lang="it-IT" sz="1600" b="1" dirty="0" smtClean="0"/>
              <a:t>2014)</a:t>
            </a:r>
            <a:endParaRPr lang="it-IT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2"/>
            <a:ext cx="7056784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276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-10046"/>
            <a:ext cx="8640960" cy="150167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 </a:t>
            </a:r>
            <a:r>
              <a:rPr lang="en-US" sz="2000" b="1" dirty="0" err="1" smtClean="0"/>
              <a:t>primi</a:t>
            </a:r>
            <a:r>
              <a:rPr lang="en-US" sz="2000" b="1" dirty="0" smtClean="0"/>
              <a:t> 10 </a:t>
            </a:r>
            <a:r>
              <a:rPr lang="en-US" sz="2000" b="1" dirty="0" err="1" smtClean="0"/>
              <a:t>prodotti</a:t>
            </a:r>
            <a:r>
              <a:rPr lang="en-US" sz="2000" b="1" dirty="0" smtClean="0"/>
              <a:t> in cui </a:t>
            </a:r>
            <a:r>
              <a:rPr lang="en-US" sz="2000" b="1" dirty="0" err="1" smtClean="0"/>
              <a:t>l’Italia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detiene</a:t>
            </a:r>
            <a:r>
              <a:rPr lang="en-US" sz="2000" b="1" dirty="0" smtClean="0"/>
              <a:t> la </a:t>
            </a:r>
            <a:r>
              <a:rPr lang="en-US" sz="2000" b="1" dirty="0" smtClean="0">
                <a:solidFill>
                  <a:srgbClr val="C00000"/>
                </a:solidFill>
              </a:rPr>
              <a:t>prima </a:t>
            </a:r>
            <a:r>
              <a:rPr lang="en-US" sz="2000" b="1" dirty="0" err="1" smtClean="0">
                <a:solidFill>
                  <a:srgbClr val="C00000"/>
                </a:solidFill>
              </a:rPr>
              <a:t>posizione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livello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mondiale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per </a:t>
            </a:r>
            <a:r>
              <a:rPr lang="en-US" sz="2000" b="1" dirty="0" err="1" smtClean="0"/>
              <a:t>saldo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commerciale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l’estero</a:t>
            </a:r>
            <a:r>
              <a:rPr lang="en-US" sz="2000" b="1" dirty="0" smtClean="0"/>
              <a:t>: anno 2014</a:t>
            </a:r>
            <a:br>
              <a:rPr lang="en-US" sz="2000" b="1" dirty="0" smtClean="0"/>
            </a:b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</a:t>
            </a:r>
            <a:r>
              <a:rPr lang="en-US" sz="1800" dirty="0" err="1" smtClean="0"/>
              <a:t>eccellenze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</a:t>
            </a:r>
            <a:r>
              <a:rPr lang="en-US" sz="1800" dirty="0" err="1" smtClean="0"/>
              <a:t>commercio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internazionale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/>
              <a:t>Indice</a:t>
            </a:r>
            <a:r>
              <a:rPr lang="en-US" sz="1800" dirty="0"/>
              <a:t> Fortis-Corradini  </a:t>
            </a:r>
            <a:r>
              <a:rPr lang="en-US" sz="1800" dirty="0" smtClean="0"/>
              <a:t>©</a:t>
            </a:r>
            <a:br>
              <a:rPr lang="en-US" sz="1800" dirty="0" smtClean="0"/>
            </a:br>
            <a:r>
              <a:rPr lang="en-US" sz="1800" b="1" dirty="0"/>
              <a:t>(</a:t>
            </a:r>
            <a:r>
              <a:rPr lang="en-US" sz="1800" b="1" dirty="0" err="1"/>
              <a:t>casistica</a:t>
            </a:r>
            <a:r>
              <a:rPr lang="en-US" sz="1800" b="1" dirty="0"/>
              <a:t> </a:t>
            </a:r>
            <a:r>
              <a:rPr lang="en-US" sz="1800" b="1" dirty="0" err="1"/>
              <a:t>su</a:t>
            </a:r>
            <a:r>
              <a:rPr lang="en-US" sz="1800" b="1" dirty="0"/>
              <a:t> un </a:t>
            </a:r>
            <a:r>
              <a:rPr lang="en-US" sz="1800" b="1" dirty="0" err="1"/>
              <a:t>totale</a:t>
            </a:r>
            <a:r>
              <a:rPr lang="en-US" sz="1800" b="1" dirty="0"/>
              <a:t> di 5.117 </a:t>
            </a:r>
            <a:r>
              <a:rPr lang="en-US" sz="1800" b="1" dirty="0" err="1"/>
              <a:t>prodotti</a:t>
            </a:r>
            <a:r>
              <a:rPr lang="en-US" sz="1800" b="1" dirty="0"/>
              <a:t> in cui è </a:t>
            </a:r>
            <a:r>
              <a:rPr lang="en-US" sz="1800" b="1" dirty="0" err="1"/>
              <a:t>suddiviso</a:t>
            </a:r>
            <a:r>
              <a:rPr lang="en-US" sz="1800" b="1" dirty="0"/>
              <a:t> </a:t>
            </a:r>
            <a:r>
              <a:rPr lang="en-US" sz="1800" b="1" dirty="0" err="1"/>
              <a:t>il</a:t>
            </a:r>
            <a:r>
              <a:rPr lang="en-US" sz="1800" b="1" dirty="0"/>
              <a:t> </a:t>
            </a:r>
            <a:r>
              <a:rPr lang="en-US" sz="1800" b="1" dirty="0" err="1"/>
              <a:t>commercio</a:t>
            </a:r>
            <a:r>
              <a:rPr lang="en-US" sz="1800" b="1" dirty="0"/>
              <a:t> </a:t>
            </a:r>
            <a:r>
              <a:rPr lang="en-US" sz="1800" b="1" dirty="0" err="1"/>
              <a:t>internazionale</a:t>
            </a:r>
            <a:r>
              <a:rPr lang="en-US" sz="1800" b="1" dirty="0" smtClean="0"/>
              <a:t>)</a:t>
            </a:r>
            <a:endParaRPr lang="it-IT" sz="1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6685590"/>
              </p:ext>
            </p:extLst>
          </p:nvPr>
        </p:nvGraphicFramePr>
        <p:xfrm>
          <a:off x="457200" y="1563642"/>
          <a:ext cx="8229600" cy="3195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2432"/>
                <a:gridCol w="5472608"/>
                <a:gridCol w="1954560"/>
              </a:tblGrid>
              <a:tr h="56238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Descrizione</a:t>
                      </a:r>
                      <a:r>
                        <a:rPr lang="it-IT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prodotto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Valore </a:t>
                      </a: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Saldo</a:t>
                      </a: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milioni</a:t>
                      </a:r>
                      <a:r>
                        <a:rPr lang="it-IT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di</a:t>
                      </a: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$)</a:t>
                      </a: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Borsette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valigie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in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pelle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cuoio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3.273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Calzature con suola esterna e tomaia di cuoio naturale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2.817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Macchine da</a:t>
                      </a:r>
                      <a:r>
                        <a:rPr lang="it-IT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imballaggio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2.709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Barche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panfili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da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diporto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con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entrobordo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2.246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Occhiali da sole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2.176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Paste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alimentari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2.023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Cuoio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a </a:t>
                      </a:r>
                      <a:r>
                        <a:rPr lang="fr-FR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pieno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fiore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1.920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Parti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turbine a gas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1.835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Parti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macchine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per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imballaggio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1.539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32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Parti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pompe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per aria o per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vuoto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1.450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9933"/>
            <a:ext cx="792088" cy="6172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303498"/>
            <a:ext cx="836425" cy="81009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0652" y="4840002"/>
            <a:ext cx="5834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Fonte: elaborazione Fondazione Edison su dati Istat, </a:t>
            </a:r>
            <a:r>
              <a:rPr lang="it-IT" sz="1400" i="1" dirty="0" err="1" smtClean="0"/>
              <a:t>Eurostat</a:t>
            </a:r>
            <a:r>
              <a:rPr lang="it-IT" sz="1400" i="1" dirty="0" smtClean="0"/>
              <a:t> </a:t>
            </a:r>
            <a:r>
              <a:rPr lang="it-IT" sz="1400" i="1" dirty="0"/>
              <a:t> </a:t>
            </a:r>
            <a:r>
              <a:rPr lang="it-IT" sz="1400" i="1" dirty="0" smtClean="0"/>
              <a:t>e UN Comtrade </a:t>
            </a:r>
            <a:endParaRPr lang="it-IT" sz="1400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43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9883360"/>
              </p:ext>
            </p:extLst>
          </p:nvPr>
        </p:nvGraphicFramePr>
        <p:xfrm>
          <a:off x="439862" y="1618524"/>
          <a:ext cx="8229600" cy="32214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2432"/>
                <a:gridCol w="5472608"/>
                <a:gridCol w="1954560"/>
              </a:tblGrid>
              <a:tr h="56698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Descrizione</a:t>
                      </a:r>
                      <a:r>
                        <a:rPr lang="it-IT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prodotto</a:t>
                      </a:r>
                      <a:endParaRPr lang="it-IT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Valore </a:t>
                      </a:r>
                      <a:b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Saldo</a:t>
                      </a:r>
                      <a:b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(milioni</a:t>
                      </a:r>
                      <a:r>
                        <a:rPr lang="it-IT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di</a:t>
                      </a: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$)</a:t>
                      </a: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Oggetti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rubinetteria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valvolame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5.349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Vini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in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bottiglia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5.031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Parti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ed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accessori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per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trattori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autoveicoli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3.749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Lavori di ferro o acciaio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2.109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Mobili di legno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2.108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Farmaci</a:t>
                      </a:r>
                      <a:r>
                        <a:rPr lang="it-IT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dosati e confezionati per la vendita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2.047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Parti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mobili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diversi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da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mobili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per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sedersi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1.933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Piastrelle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lastre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da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pavimentazione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o da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rivestimento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1.862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Macchine ed apparecchi per riempire</a:t>
                      </a:r>
                      <a:r>
                        <a:rPr lang="it-IT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ed </a:t>
                      </a:r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etichettare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1.658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5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Trattori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1.509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80" y="442362"/>
            <a:ext cx="822960" cy="6172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607" y="371214"/>
            <a:ext cx="1014857" cy="796381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251520" y="43960"/>
            <a:ext cx="8640960" cy="1519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I </a:t>
            </a:r>
            <a:r>
              <a:rPr lang="en-US" sz="2000" b="1" dirty="0" err="1" smtClean="0"/>
              <a:t>primi</a:t>
            </a:r>
            <a:r>
              <a:rPr lang="en-US" sz="2000" b="1" dirty="0" smtClean="0"/>
              <a:t> 10 </a:t>
            </a:r>
            <a:r>
              <a:rPr lang="en-US" sz="2000" b="1" dirty="0" err="1" smtClean="0"/>
              <a:t>prodotti</a:t>
            </a:r>
            <a:r>
              <a:rPr lang="en-US" sz="2000" b="1" dirty="0" smtClean="0"/>
              <a:t> in cui </a:t>
            </a:r>
            <a:r>
              <a:rPr lang="en-US" sz="2000" b="1" dirty="0" err="1" smtClean="0"/>
              <a:t>l’Italia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detiene</a:t>
            </a:r>
            <a:r>
              <a:rPr lang="en-US" sz="2000" b="1" dirty="0" smtClean="0"/>
              <a:t> la </a:t>
            </a:r>
            <a:r>
              <a:rPr lang="en-US" sz="2000" b="1" dirty="0" err="1" smtClean="0">
                <a:solidFill>
                  <a:srgbClr val="C00000"/>
                </a:solidFill>
              </a:rPr>
              <a:t>seconda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posizione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livello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mondiale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per </a:t>
            </a:r>
            <a:r>
              <a:rPr lang="en-US" sz="2000" b="1" dirty="0" err="1" smtClean="0"/>
              <a:t>saldo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commerciale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l’estero</a:t>
            </a:r>
            <a:r>
              <a:rPr lang="en-US" sz="2000" b="1" dirty="0" smtClean="0"/>
              <a:t>: anno 2014</a:t>
            </a:r>
            <a:br>
              <a:rPr lang="en-US" sz="2000" b="1" dirty="0" smtClean="0"/>
            </a:b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</a:t>
            </a:r>
            <a:r>
              <a:rPr lang="en-US" sz="1800" dirty="0" err="1" smtClean="0"/>
              <a:t>eccellenze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</a:t>
            </a:r>
            <a:r>
              <a:rPr lang="en-US" sz="1800" dirty="0" err="1" smtClean="0"/>
              <a:t>commercio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internazionale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/>
              <a:t>Indice</a:t>
            </a:r>
            <a:r>
              <a:rPr lang="en-US" sz="1800" dirty="0"/>
              <a:t> Fortis-Corradini  </a:t>
            </a:r>
            <a:r>
              <a:rPr lang="en-US" sz="1800" dirty="0" smtClean="0"/>
              <a:t>©</a:t>
            </a:r>
            <a:br>
              <a:rPr lang="en-US" sz="1800" dirty="0" smtClean="0"/>
            </a:br>
            <a:r>
              <a:rPr lang="en-US" sz="1800" b="1" dirty="0" smtClean="0"/>
              <a:t>(</a:t>
            </a:r>
            <a:r>
              <a:rPr lang="en-US" sz="1800" b="1" dirty="0" err="1" smtClean="0"/>
              <a:t>casistica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</a:t>
            </a:r>
            <a:r>
              <a:rPr lang="en-US" sz="1800" b="1" dirty="0" smtClean="0"/>
              <a:t> un </a:t>
            </a:r>
            <a:r>
              <a:rPr lang="en-US" sz="1800" b="1" dirty="0" err="1" smtClean="0"/>
              <a:t>totale</a:t>
            </a:r>
            <a:r>
              <a:rPr lang="en-US" sz="1800" b="1" dirty="0" smtClean="0"/>
              <a:t> di 5.117 </a:t>
            </a:r>
            <a:r>
              <a:rPr lang="en-US" sz="1800" b="1" dirty="0" err="1" smtClean="0"/>
              <a:t>prodotti</a:t>
            </a:r>
            <a:r>
              <a:rPr lang="en-US" sz="1800" b="1" dirty="0" smtClean="0"/>
              <a:t> in cui è </a:t>
            </a:r>
            <a:r>
              <a:rPr lang="en-US" sz="1800" b="1" dirty="0" err="1" smtClean="0"/>
              <a:t>suddiviso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commercio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internazionale</a:t>
            </a:r>
            <a:r>
              <a:rPr lang="en-US" sz="1800" b="1" dirty="0" smtClean="0"/>
              <a:t>)</a:t>
            </a:r>
            <a:endParaRPr lang="it-IT" sz="1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0652" y="4840002"/>
            <a:ext cx="5834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Fonte: elaborazione Fondazione Edison su dati Istat, </a:t>
            </a:r>
            <a:r>
              <a:rPr lang="it-IT" sz="1400" i="1" dirty="0" err="1" smtClean="0"/>
              <a:t>Eurostat</a:t>
            </a:r>
            <a:r>
              <a:rPr lang="it-IT" sz="1400" i="1" dirty="0" smtClean="0"/>
              <a:t> </a:t>
            </a:r>
            <a:r>
              <a:rPr lang="it-IT" sz="1400" i="1" dirty="0"/>
              <a:t> </a:t>
            </a:r>
            <a:r>
              <a:rPr lang="it-IT" sz="1400" i="1" dirty="0" smtClean="0"/>
              <a:t>e UN Comtrade </a:t>
            </a:r>
            <a:endParaRPr lang="it-IT" sz="1400" i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51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1903966"/>
              </p:ext>
            </p:extLst>
          </p:nvPr>
        </p:nvGraphicFramePr>
        <p:xfrm>
          <a:off x="457200" y="1563643"/>
          <a:ext cx="8229600" cy="31683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2432"/>
                <a:gridCol w="5472608"/>
                <a:gridCol w="1954560"/>
              </a:tblGrid>
              <a:tr h="55763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Descrizione</a:t>
                      </a:r>
                      <a:r>
                        <a:rPr lang="it-IT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prodotto</a:t>
                      </a:r>
                      <a:endParaRPr lang="it-IT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Valore </a:t>
                      </a:r>
                      <a:b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Saldo</a:t>
                      </a:r>
                      <a:b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(milioni</a:t>
                      </a:r>
                      <a:r>
                        <a:rPr lang="it-IT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di</a:t>
                      </a: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$)</a:t>
                      </a: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Minuterie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oggetti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gioielleria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5.157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Piastrelle  e lastre di pavimentazione verniciate o smaltate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2.600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Macchine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ed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apparecchi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meccanici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2.359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Ingranaggi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ruote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frizione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per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macchine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1.464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Prodotti in materie plastiche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1.464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Conduttori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elettrici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1.412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Mobili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per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sedersi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con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intelaiatura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legno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imbottiti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1.404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Calzature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con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suola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in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gomma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tomaia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in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cuoio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1.403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Parti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aeroplani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 di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elicotteri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1.317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  <a:tr h="261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Costruzioni e parti in ghisa ferro e acciaio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14300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1.231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80" y="442362"/>
            <a:ext cx="822960" cy="6172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342210"/>
            <a:ext cx="972572" cy="817524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51520" y="43960"/>
            <a:ext cx="8640960" cy="1447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I </a:t>
            </a:r>
            <a:r>
              <a:rPr lang="en-US" sz="2000" b="1" dirty="0" err="1" smtClean="0"/>
              <a:t>primi</a:t>
            </a:r>
            <a:r>
              <a:rPr lang="en-US" sz="2000" b="1" dirty="0" smtClean="0"/>
              <a:t> 10 </a:t>
            </a:r>
            <a:r>
              <a:rPr lang="en-US" sz="2000" b="1" dirty="0" err="1" smtClean="0"/>
              <a:t>prodotti</a:t>
            </a:r>
            <a:r>
              <a:rPr lang="en-US" sz="2000" b="1" dirty="0" smtClean="0"/>
              <a:t> in cui </a:t>
            </a:r>
            <a:r>
              <a:rPr lang="en-US" sz="2000" b="1" dirty="0" err="1" smtClean="0"/>
              <a:t>l’Italia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detiene</a:t>
            </a:r>
            <a:r>
              <a:rPr lang="en-US" sz="2000" b="1" dirty="0" smtClean="0"/>
              <a:t> la </a:t>
            </a:r>
            <a:r>
              <a:rPr lang="en-US" sz="2000" b="1" dirty="0" err="1" smtClean="0">
                <a:solidFill>
                  <a:srgbClr val="C00000"/>
                </a:solidFill>
              </a:rPr>
              <a:t>terza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posizione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livello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mondiale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per </a:t>
            </a:r>
            <a:r>
              <a:rPr lang="en-US" sz="2000" b="1" dirty="0" err="1" smtClean="0"/>
              <a:t>saldo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commerciale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l’estero</a:t>
            </a:r>
            <a:r>
              <a:rPr lang="en-US" sz="2000" b="1" dirty="0" smtClean="0"/>
              <a:t>: anno 2014</a:t>
            </a:r>
            <a:br>
              <a:rPr lang="en-US" sz="2000" b="1" dirty="0" smtClean="0"/>
            </a:b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</a:t>
            </a:r>
            <a:r>
              <a:rPr lang="en-US" sz="1800" dirty="0" err="1" smtClean="0"/>
              <a:t>eccellenze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</a:t>
            </a:r>
            <a:r>
              <a:rPr lang="en-US" sz="1800" dirty="0" err="1" smtClean="0"/>
              <a:t>commercio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internazionale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 err="1"/>
              <a:t>Indice</a:t>
            </a:r>
            <a:r>
              <a:rPr lang="en-US" sz="1800" dirty="0"/>
              <a:t> Fortis-Corradini  </a:t>
            </a:r>
            <a:r>
              <a:rPr lang="en-US" sz="1800" dirty="0" smtClean="0"/>
              <a:t>©</a:t>
            </a:r>
            <a:br>
              <a:rPr lang="en-US" sz="1800" dirty="0" smtClean="0"/>
            </a:br>
            <a:r>
              <a:rPr lang="en-US" sz="1800" b="1" dirty="0" smtClean="0"/>
              <a:t>(</a:t>
            </a:r>
            <a:r>
              <a:rPr lang="en-US" sz="1800" b="1" dirty="0" err="1" smtClean="0"/>
              <a:t>casistica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</a:t>
            </a:r>
            <a:r>
              <a:rPr lang="en-US" sz="1800" b="1" dirty="0" smtClean="0"/>
              <a:t> un </a:t>
            </a:r>
            <a:r>
              <a:rPr lang="en-US" sz="1800" b="1" dirty="0" err="1" smtClean="0"/>
              <a:t>totale</a:t>
            </a:r>
            <a:r>
              <a:rPr lang="en-US" sz="1800" b="1" dirty="0" smtClean="0"/>
              <a:t> di 5.117 </a:t>
            </a:r>
            <a:r>
              <a:rPr lang="en-US" sz="1800" b="1" dirty="0" err="1" smtClean="0"/>
              <a:t>prodotti</a:t>
            </a:r>
            <a:r>
              <a:rPr lang="en-US" sz="1800" b="1" dirty="0" smtClean="0"/>
              <a:t> in cui è </a:t>
            </a:r>
            <a:r>
              <a:rPr lang="en-US" sz="1800" b="1" dirty="0" err="1" smtClean="0"/>
              <a:t>suddiviso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commercio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internazionale</a:t>
            </a:r>
            <a:r>
              <a:rPr lang="en-US" sz="1800" b="1" dirty="0" smtClean="0"/>
              <a:t>)</a:t>
            </a:r>
            <a:endParaRPr lang="it-IT" sz="1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0652" y="4840002"/>
            <a:ext cx="5834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Fonte: elaborazione Fondazione Edison su dati Istat, </a:t>
            </a:r>
            <a:r>
              <a:rPr lang="it-IT" sz="1400" i="1" dirty="0" err="1" smtClean="0"/>
              <a:t>Eurostat</a:t>
            </a:r>
            <a:r>
              <a:rPr lang="it-IT" sz="1400" i="1" dirty="0" smtClean="0"/>
              <a:t> </a:t>
            </a:r>
            <a:r>
              <a:rPr lang="it-IT" sz="1400" i="1" dirty="0"/>
              <a:t> </a:t>
            </a:r>
            <a:r>
              <a:rPr lang="it-IT" sz="1400" i="1" dirty="0" smtClean="0"/>
              <a:t>e UN Comtrade </a:t>
            </a:r>
            <a:endParaRPr lang="it-IT" sz="1400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965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L’ITALIA E’ LA META PREFERITA 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DEI </a:t>
            </a:r>
            <a:r>
              <a:rPr lang="it-IT" sz="2800" b="1" dirty="0" smtClean="0">
                <a:solidFill>
                  <a:srgbClr val="CC0099"/>
                </a:solidFill>
              </a:rPr>
              <a:t>TURISTI DEI PAESI EXTRA-UE</a:t>
            </a:r>
            <a:endParaRPr lang="it-IT" sz="2800" b="1" dirty="0">
              <a:solidFill>
                <a:srgbClr val="CC009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63447"/>
            <a:ext cx="7560841" cy="32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91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L’ITALIA E’ LA META PREFERITA 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ANCHE DEI </a:t>
            </a:r>
            <a:r>
              <a:rPr lang="it-IT" sz="2800" b="1" dirty="0" smtClean="0">
                <a:solidFill>
                  <a:srgbClr val="CC0099"/>
                </a:solidFill>
              </a:rPr>
              <a:t>TURISTI DI VARI PAESI UE</a:t>
            </a:r>
            <a:endParaRPr lang="it-IT" sz="2800" b="1" dirty="0">
              <a:solidFill>
                <a:srgbClr val="CC009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200150"/>
            <a:ext cx="6984776" cy="366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34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576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RIFORME</a:t>
            </a:r>
            <a:r>
              <a:rPr lang="it-IT" sz="2800" b="1" dirty="0" smtClean="0">
                <a:solidFill>
                  <a:srgbClr val="C00000"/>
                </a:solidFill>
              </a:rPr>
              <a:t> STRUTTURALI E </a:t>
            </a:r>
            <a:r>
              <a:rPr lang="it-IT" sz="2800" b="1" dirty="0" smtClean="0">
                <a:solidFill>
                  <a:srgbClr val="002060"/>
                </a:solidFill>
              </a:rPr>
              <a:t>STIMOLI</a:t>
            </a:r>
            <a:r>
              <a:rPr lang="it-IT" sz="2800" b="1" dirty="0" smtClean="0">
                <a:solidFill>
                  <a:srgbClr val="C00000"/>
                </a:solidFill>
              </a:rPr>
              <a:t> DI BREVE PERIODO CI POSSONO AIUTARE (E LO STANNO GIA’ FACENDO) A RITROVARE LA VIA DELLA CRESCITA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31503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ALCUNI ESEMPI: </a:t>
            </a:r>
          </a:p>
          <a:p>
            <a:pPr>
              <a:buFontTx/>
              <a:buChar char="-"/>
            </a:pPr>
            <a:r>
              <a:rPr lang="it-IT" b="1" dirty="0" smtClean="0"/>
              <a:t>Mercato del lavoro: </a:t>
            </a:r>
            <a:r>
              <a:rPr lang="it-IT" dirty="0" smtClean="0"/>
              <a:t>il Jobs </a:t>
            </a:r>
            <a:r>
              <a:rPr lang="it-IT" dirty="0" err="1" smtClean="0"/>
              <a:t>Act</a:t>
            </a:r>
            <a:r>
              <a:rPr lang="it-IT" dirty="0" smtClean="0"/>
              <a:t> e le decontribuzioni</a:t>
            </a:r>
          </a:p>
          <a:p>
            <a:pPr>
              <a:buFontTx/>
              <a:buChar char="-"/>
            </a:pPr>
            <a:r>
              <a:rPr lang="it-IT" b="1" dirty="0" smtClean="0"/>
              <a:t>Agricoltura:</a:t>
            </a:r>
            <a:r>
              <a:rPr lang="it-IT" dirty="0" smtClean="0"/>
              <a:t> la riduzione delle imposte sull’agricoltura, le iniziative a sostegno dell’export</a:t>
            </a:r>
          </a:p>
          <a:p>
            <a:pPr>
              <a:buFontTx/>
              <a:buChar char="-"/>
            </a:pPr>
            <a:r>
              <a:rPr lang="it-IT" b="1" dirty="0" smtClean="0"/>
              <a:t>Industria:</a:t>
            </a:r>
            <a:r>
              <a:rPr lang="it-IT" dirty="0" smtClean="0"/>
              <a:t> la riduzione della componente lavoro dell’Irap, le iniziative a sostegno dell’export, la nuova legge Sabatini, il </a:t>
            </a:r>
            <a:r>
              <a:rPr lang="it-IT" dirty="0" err="1" smtClean="0"/>
              <a:t>superammortamento</a:t>
            </a:r>
            <a:r>
              <a:rPr lang="it-IT" dirty="0" smtClean="0"/>
              <a:t> e l’</a:t>
            </a:r>
            <a:r>
              <a:rPr lang="it-IT" dirty="0" err="1" smtClean="0"/>
              <a:t>iperammortamento</a:t>
            </a:r>
            <a:r>
              <a:rPr lang="it-IT" dirty="0" smtClean="0"/>
              <a:t>, il credito d’imposta sulla ricerca (Piano Industria 4.0)</a:t>
            </a:r>
          </a:p>
          <a:p>
            <a:pPr>
              <a:buFontTx/>
              <a:buChar char="-"/>
            </a:pPr>
            <a:r>
              <a:rPr lang="it-IT" b="1" dirty="0" smtClean="0"/>
              <a:t>Turismo:</a:t>
            </a:r>
            <a:r>
              <a:rPr lang="it-IT" dirty="0" smtClean="0"/>
              <a:t> il referendum costituzionale (che supera la frammentazione regionale e assegna allo Stato la competenza in materia di disposizioni generali e comuni sul turismo), le misure per le riqualificazioni edilizie ed energetiche degli alberghi e degli esercizi ricettivi </a:t>
            </a: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25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3478"/>
            <a:ext cx="7920880" cy="423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63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519522"/>
            <a:ext cx="7992888" cy="41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UNA LETTURA CRITICA E NON PASSIVO-EMOTIVA DELLE </a:t>
            </a:r>
            <a:r>
              <a:rPr lang="it-IT" sz="2800" b="1" dirty="0" smtClean="0">
                <a:solidFill>
                  <a:srgbClr val="002060"/>
                </a:solidFill>
              </a:rPr>
              <a:t>CLASSIFICHE MONDIALI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L’Italia è regolarmente posizionata peggio nelle </a:t>
            </a:r>
            <a:r>
              <a:rPr lang="it-IT" b="1" dirty="0" smtClean="0"/>
              <a:t>graduatorie di </a:t>
            </a:r>
            <a:r>
              <a:rPr lang="it-IT" b="1" u="sng" dirty="0" smtClean="0"/>
              <a:t>ipotetica</a:t>
            </a:r>
            <a:r>
              <a:rPr lang="it-IT" b="1" dirty="0" smtClean="0"/>
              <a:t> attrattività </a:t>
            </a:r>
            <a:r>
              <a:rPr lang="it-IT" dirty="0" smtClean="0"/>
              <a:t>per gli investitori esteri, mentre lo è molto meglio nelle </a:t>
            </a:r>
            <a:r>
              <a:rPr lang="it-IT" b="1" dirty="0" smtClean="0"/>
              <a:t>graduatorie di performance economica </a:t>
            </a:r>
            <a:r>
              <a:rPr lang="it-IT" b="1" u="sng" dirty="0" smtClean="0"/>
              <a:t>effettiva</a:t>
            </a:r>
            <a:r>
              <a:rPr lang="it-IT" dirty="0" smtClean="0"/>
              <a:t>.</a:t>
            </a:r>
          </a:p>
          <a:p>
            <a:r>
              <a:rPr lang="it-IT" dirty="0" smtClean="0"/>
              <a:t>Nei </a:t>
            </a:r>
            <a:r>
              <a:rPr lang="it-IT" b="1" dirty="0" smtClean="0"/>
              <a:t>media italiani </a:t>
            </a:r>
            <a:r>
              <a:rPr lang="it-IT" dirty="0" smtClean="0"/>
              <a:t>sono molto più presenti e conosciute le graduatorie del primo tipo che quelle del secondo tipo.</a:t>
            </a:r>
          </a:p>
          <a:p>
            <a:r>
              <a:rPr lang="it-IT" dirty="0" smtClean="0"/>
              <a:t>Le graduatorie di attrattività (WEF, IMD, ecc.) presentano aspetti molto discutibili (che dipendono anche dall’</a:t>
            </a:r>
            <a:r>
              <a:rPr lang="it-IT" b="1" dirty="0" smtClean="0"/>
              <a:t>atteggiamento degli intervistati</a:t>
            </a:r>
            <a:r>
              <a:rPr lang="it-IT" dirty="0" smtClean="0"/>
              <a:t>: gli italiani intervistati, ad esempio, sono tradizionalmente ipercritici nei confronti del loro Paese).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35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519522"/>
            <a:ext cx="7920880" cy="414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83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1163"/>
            <a:ext cx="7776864" cy="416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44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STRANEZZE</a:t>
            </a:r>
            <a:r>
              <a:rPr lang="it-IT" sz="2800" b="1" dirty="0" smtClean="0">
                <a:solidFill>
                  <a:srgbClr val="C00000"/>
                </a:solidFill>
              </a:rPr>
              <a:t> DELLA CLASSIFICA MONDIALE 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DI COMPETITIVITA’ DEL WEF: </a:t>
            </a:r>
            <a:r>
              <a:rPr lang="it-IT" sz="2800" b="1" dirty="0" smtClean="0">
                <a:solidFill>
                  <a:srgbClr val="002060"/>
                </a:solidFill>
              </a:rPr>
              <a:t>ALCUNI ESEMPI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 quanto riguarda il WEF, ad esempio, l’Italia è solo al 43° posto nella classifica generale per colpa di alcuni sotto-indici alquanto </a:t>
            </a:r>
            <a:r>
              <a:rPr lang="it-IT" u="sng" dirty="0" smtClean="0"/>
              <a:t>improbabili</a:t>
            </a:r>
            <a:r>
              <a:rPr lang="it-IT" dirty="0" smtClean="0"/>
              <a:t> in cui si trova posizionata molto male: </a:t>
            </a:r>
          </a:p>
          <a:p>
            <a:pPr>
              <a:buFontTx/>
              <a:buChar char="-"/>
            </a:pPr>
            <a:r>
              <a:rPr lang="it-IT" dirty="0" smtClean="0"/>
              <a:t>nelle </a:t>
            </a:r>
            <a:r>
              <a:rPr lang="it-IT" b="1" dirty="0" smtClean="0"/>
              <a:t>istituzioni politiche </a:t>
            </a:r>
            <a:r>
              <a:rPr lang="it-IT" dirty="0" smtClean="0"/>
              <a:t>l’Italia è al 106° posto (lo Zambia è al 46°…); </a:t>
            </a:r>
          </a:p>
          <a:p>
            <a:pPr>
              <a:buFontTx/>
              <a:buChar char="-"/>
            </a:pPr>
            <a:r>
              <a:rPr lang="it-IT" dirty="0" smtClean="0"/>
              <a:t>per </a:t>
            </a:r>
            <a:r>
              <a:rPr lang="it-IT" b="1" dirty="0" smtClean="0"/>
              <a:t>contesto macroeconomico </a:t>
            </a:r>
            <a:r>
              <a:rPr lang="it-IT" dirty="0" smtClean="0"/>
              <a:t>l’Italia è al 111° posto (il Nepal è al 37°…); </a:t>
            </a:r>
          </a:p>
          <a:p>
            <a:pPr>
              <a:buFontTx/>
              <a:buChar char="-"/>
            </a:pPr>
            <a:r>
              <a:rPr lang="it-IT" dirty="0" smtClean="0"/>
              <a:t>per </a:t>
            </a:r>
            <a:r>
              <a:rPr lang="it-IT" b="1" dirty="0" smtClean="0"/>
              <a:t>efficienza del mercato dei beni </a:t>
            </a:r>
            <a:r>
              <a:rPr lang="it-IT" dirty="0" smtClean="0"/>
              <a:t>l’Italia è al 71° posto (il </a:t>
            </a:r>
            <a:r>
              <a:rPr lang="it-IT" dirty="0" err="1" smtClean="0"/>
              <a:t>Rwanda</a:t>
            </a:r>
            <a:r>
              <a:rPr lang="it-IT" dirty="0" smtClean="0"/>
              <a:t> al 44°…); </a:t>
            </a:r>
          </a:p>
          <a:p>
            <a:pPr>
              <a:buFontTx/>
              <a:buChar char="-"/>
            </a:pPr>
            <a:r>
              <a:rPr lang="it-IT" dirty="0" smtClean="0"/>
              <a:t>per </a:t>
            </a:r>
            <a:r>
              <a:rPr lang="it-IT" b="1" dirty="0" smtClean="0"/>
              <a:t>efficienza del mercato del lavoro </a:t>
            </a:r>
            <a:r>
              <a:rPr lang="it-IT" dirty="0" smtClean="0"/>
              <a:t>l’Italia è al 126° posto (il Gambia al 33°); </a:t>
            </a:r>
          </a:p>
          <a:p>
            <a:pPr>
              <a:buFontTx/>
              <a:buChar char="-"/>
            </a:pPr>
            <a:r>
              <a:rPr lang="it-IT" dirty="0" smtClean="0"/>
              <a:t>per </a:t>
            </a:r>
            <a:r>
              <a:rPr lang="it-IT" b="1" dirty="0" smtClean="0"/>
              <a:t>sviluppo del mercato finanziario </a:t>
            </a:r>
            <a:r>
              <a:rPr lang="it-IT" dirty="0" smtClean="0"/>
              <a:t>l’Italia è al 117° posto (il Montenegro al 44°…)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34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I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</a:rPr>
              <a:t>POSIZIONAMENTI REALI </a:t>
            </a:r>
            <a:r>
              <a:rPr lang="it-IT" sz="2800" b="1" dirty="0" smtClean="0">
                <a:solidFill>
                  <a:srgbClr val="C00000"/>
                </a:solidFill>
              </a:rPr>
              <a:t>DELL’ITALIA 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NELL’UE-28: </a:t>
            </a:r>
            <a:r>
              <a:rPr lang="it-IT" sz="2800" b="1" dirty="0" smtClean="0">
                <a:solidFill>
                  <a:srgbClr val="00B050"/>
                </a:solidFill>
              </a:rPr>
              <a:t>AGRICOLTURA, SILVICOLTURA E PESCA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0150"/>
            <a:ext cx="7056783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3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I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</a:rPr>
              <a:t>POSIZIONAMENTI REALI </a:t>
            </a:r>
            <a:r>
              <a:rPr lang="it-IT" sz="2800" b="1" dirty="0" smtClean="0">
                <a:solidFill>
                  <a:srgbClr val="C00000"/>
                </a:solidFill>
              </a:rPr>
              <a:t>DELL’ITALIA 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NELL’UE-28: </a:t>
            </a:r>
            <a:r>
              <a:rPr lang="it-IT" sz="2800" b="1" dirty="0" smtClean="0">
                <a:solidFill>
                  <a:srgbClr val="0070C0"/>
                </a:solidFill>
              </a:rPr>
              <a:t>MANIFATTURA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704" y="1200151"/>
            <a:ext cx="6922593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53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I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</a:rPr>
              <a:t>POSIZIONAMENTI REALI </a:t>
            </a:r>
            <a:r>
              <a:rPr lang="it-IT" sz="2800" b="1" dirty="0" smtClean="0">
                <a:solidFill>
                  <a:srgbClr val="C00000"/>
                </a:solidFill>
              </a:rPr>
              <a:t>DELL’ITALIA </a:t>
            </a:r>
            <a:br>
              <a:rPr lang="it-IT" sz="2800" b="1" dirty="0" smtClean="0">
                <a:solidFill>
                  <a:srgbClr val="C00000"/>
                </a:solidFill>
              </a:rPr>
            </a:br>
            <a:r>
              <a:rPr lang="it-IT" sz="2800" b="1" dirty="0" smtClean="0">
                <a:solidFill>
                  <a:srgbClr val="C00000"/>
                </a:solidFill>
              </a:rPr>
              <a:t>NELL’UE-28: </a:t>
            </a:r>
            <a:r>
              <a:rPr lang="it-IT" sz="2800" b="1" dirty="0" smtClean="0">
                <a:solidFill>
                  <a:srgbClr val="CC0099"/>
                </a:solidFill>
              </a:rPr>
              <a:t>TURISMO</a:t>
            </a:r>
            <a:endParaRPr lang="it-IT" sz="2800" b="1" dirty="0">
              <a:solidFill>
                <a:srgbClr val="CC0099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704" y="1200151"/>
            <a:ext cx="6922593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79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IL </a:t>
            </a:r>
            <a:r>
              <a:rPr lang="it-IT" sz="2800" b="1" i="1" dirty="0" smtClean="0">
                <a:solidFill>
                  <a:srgbClr val="002060"/>
                </a:solidFill>
              </a:rPr>
              <a:t>BRAND</a:t>
            </a:r>
            <a:r>
              <a:rPr lang="it-IT" sz="2800" b="1" dirty="0" smtClean="0">
                <a:solidFill>
                  <a:srgbClr val="002060"/>
                </a:solidFill>
              </a:rPr>
              <a:t> ITALIA</a:t>
            </a:r>
            <a:r>
              <a:rPr lang="it-IT" sz="2800" b="1" dirty="0" smtClean="0">
                <a:solidFill>
                  <a:srgbClr val="C00000"/>
                </a:solidFill>
              </a:rPr>
              <a:t>: AGRICOLTURA, MANIFATTURA, TURISMO (+ ARTE E CULTURA)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Se nell’UE-28 l’Italia è solo </a:t>
            </a:r>
            <a:r>
              <a:rPr lang="it-IT" b="1" u="sng" dirty="0" smtClean="0"/>
              <a:t>quarta per PIL </a:t>
            </a:r>
            <a:r>
              <a:rPr lang="it-IT" dirty="0" smtClean="0"/>
              <a:t>non dipende dunque da agricoltura, manifattura e turismo (dove siamo sempre secondi) ma dagli altri settori (costruzioni, commercio, finanza, ecc.) in cui siamo meno forti.</a:t>
            </a:r>
          </a:p>
          <a:p>
            <a:r>
              <a:rPr lang="it-IT" dirty="0" smtClean="0"/>
              <a:t>L’Italia deve ovviamente crescere nei settori dove è meno forte ma soprattutto deve </a:t>
            </a:r>
            <a:r>
              <a:rPr lang="it-IT" b="1" u="sng" dirty="0" smtClean="0"/>
              <a:t>valorizzare</a:t>
            </a:r>
            <a:r>
              <a:rPr lang="it-IT" dirty="0" smtClean="0"/>
              <a:t> i suoi settori tipici dove è già forte.</a:t>
            </a:r>
          </a:p>
          <a:p>
            <a:r>
              <a:rPr lang="it-IT" b="1" u="sng" dirty="0" err="1" smtClean="0">
                <a:solidFill>
                  <a:srgbClr val="C00000"/>
                </a:solidFill>
              </a:rPr>
              <a:t>Agricoltura+manifattura+turismo</a:t>
            </a:r>
            <a:r>
              <a:rPr lang="it-IT" b="1" u="sng" dirty="0" smtClean="0">
                <a:solidFill>
                  <a:srgbClr val="C00000"/>
                </a:solidFill>
              </a:rPr>
              <a:t> (+ arte e cultura) </a:t>
            </a:r>
            <a:r>
              <a:rPr lang="it-IT" b="1" dirty="0" smtClean="0">
                <a:solidFill>
                  <a:srgbClr val="C00000"/>
                </a:solidFill>
              </a:rPr>
              <a:t>=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una visione allargata ed integrata del </a:t>
            </a:r>
            <a:r>
              <a:rPr lang="it-IT" b="1" i="1" dirty="0" smtClean="0">
                <a:solidFill>
                  <a:srgbClr val="002060"/>
                </a:solidFill>
              </a:rPr>
              <a:t>brand</a:t>
            </a:r>
            <a:r>
              <a:rPr lang="it-IT" b="1" dirty="0" smtClean="0">
                <a:solidFill>
                  <a:srgbClr val="002060"/>
                </a:solidFill>
              </a:rPr>
              <a:t> Italia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61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COME RENDERE PIU’ FORTE IL NOSTRO PAESE?</a:t>
            </a:r>
            <a:br>
              <a:rPr lang="it-IT" sz="2400" b="1" dirty="0" smtClean="0">
                <a:solidFill>
                  <a:srgbClr val="002060"/>
                </a:solidFill>
              </a:rPr>
            </a:br>
            <a:r>
              <a:rPr lang="it-IT" sz="2400" b="1" dirty="0" smtClean="0">
                <a:solidFill>
                  <a:srgbClr val="C00000"/>
                </a:solidFill>
              </a:rPr>
              <a:t>CON LE RIFORME E CON PIU’ PRODUTTIVITA’, CERTO. </a:t>
            </a:r>
            <a:br>
              <a:rPr lang="it-IT" sz="2400" b="1" dirty="0" smtClean="0">
                <a:solidFill>
                  <a:srgbClr val="C00000"/>
                </a:solidFill>
              </a:rPr>
            </a:br>
            <a:r>
              <a:rPr lang="it-IT" sz="2400" b="1" dirty="0" smtClean="0">
                <a:solidFill>
                  <a:srgbClr val="C00000"/>
                </a:solidFill>
              </a:rPr>
              <a:t>MA ANCHE COMUNICANDO MEGLIO </a:t>
            </a:r>
            <a:r>
              <a:rPr lang="it-IT" sz="2400" b="1" dirty="0" smtClean="0">
                <a:solidFill>
                  <a:srgbClr val="002060"/>
                </a:solidFill>
              </a:rPr>
              <a:t>IL </a:t>
            </a:r>
            <a:r>
              <a:rPr lang="it-IT" sz="2400" b="1" i="1" dirty="0" smtClean="0">
                <a:solidFill>
                  <a:srgbClr val="002060"/>
                </a:solidFill>
              </a:rPr>
              <a:t>BRAND</a:t>
            </a:r>
            <a:r>
              <a:rPr lang="it-IT" sz="2400" b="1" dirty="0" smtClean="0">
                <a:solidFill>
                  <a:srgbClr val="002060"/>
                </a:solidFill>
              </a:rPr>
              <a:t> ITALIA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b="1" dirty="0" smtClean="0"/>
          </a:p>
          <a:p>
            <a:r>
              <a:rPr lang="it-IT" b="1" u="sng" dirty="0" smtClean="0">
                <a:solidFill>
                  <a:srgbClr val="00B050"/>
                </a:solidFill>
              </a:rPr>
              <a:t>L’Italia vanta una agricoltura di qualità</a:t>
            </a:r>
            <a:r>
              <a:rPr lang="it-IT" dirty="0" smtClean="0"/>
              <a:t>, che sta crescendo molto: il nostro Paese è primo, secondo o terzo nell’UE-28 per produzione di un gran numero di tipi di cereali, vegetali e frutta.</a:t>
            </a:r>
          </a:p>
          <a:p>
            <a:r>
              <a:rPr lang="it-IT" b="1" u="sng" dirty="0" smtClean="0">
                <a:solidFill>
                  <a:srgbClr val="0070C0"/>
                </a:solidFill>
              </a:rPr>
              <a:t>L’Italia possiede una manifattura innovativa</a:t>
            </a:r>
            <a:r>
              <a:rPr lang="it-IT" dirty="0" smtClean="0"/>
              <a:t>, leader nell’export in Europa dopo la Germania, con il secondo surplus commerciale </a:t>
            </a:r>
            <a:r>
              <a:rPr lang="it-IT" dirty="0"/>
              <a:t>dell’UE-28 e il quinto al mondo escludendo l’energia.</a:t>
            </a:r>
            <a:endParaRPr lang="it-IT" dirty="0" smtClean="0"/>
          </a:p>
          <a:p>
            <a:r>
              <a:rPr lang="it-IT" b="1" u="sng" dirty="0" smtClean="0">
                <a:solidFill>
                  <a:srgbClr val="CC0099"/>
                </a:solidFill>
              </a:rPr>
              <a:t>L’Italia presenta un turismo internazionale in forte espansione</a:t>
            </a:r>
            <a:r>
              <a:rPr lang="it-IT" dirty="0" smtClean="0"/>
              <a:t>,</a:t>
            </a:r>
            <a:r>
              <a:rPr lang="it-IT" b="1" dirty="0" smtClean="0">
                <a:solidFill>
                  <a:srgbClr val="CC0099"/>
                </a:solidFill>
              </a:rPr>
              <a:t> </a:t>
            </a:r>
            <a:r>
              <a:rPr lang="it-IT" dirty="0" smtClean="0"/>
              <a:t>che per pernottamenti di turisti stranieri extra-UE e di numerosi Paesi UE non ha rivali.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67C-5AAA-4296-86A5-E8EE1D78220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52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Application>Microsoft Office PowerPoint</Application>
  <PresentationFormat>Presentazione su schermo (16:9)</PresentationFormat>
  <Paragraphs>312</Paragraphs>
  <Slides>31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Tema di Office</vt:lpstr>
      <vt:lpstr>Chart</vt:lpstr>
      <vt:lpstr>VALORE E BRAND EQUITY  DEL MADE IN ITALY</vt:lpstr>
      <vt:lpstr>L’ITALIA NELLE CLASSIFICHE MONDIALI:  DALLA POLVERE ALL’ ALTARE…</vt:lpstr>
      <vt:lpstr>UNA LETTURA CRITICA E NON PASSIVO-EMOTIVA DELLE CLASSIFICHE MONDIALI</vt:lpstr>
      <vt:lpstr>STRANEZZE DELLA CLASSIFICA MONDIALE  DI COMPETITIVITA’ DEL WEF: ALCUNI ESEMPI</vt:lpstr>
      <vt:lpstr>I POSIZIONAMENTI REALI DELL’ITALIA  NELL’UE-28: AGRICOLTURA, SILVICOLTURA E PESCA</vt:lpstr>
      <vt:lpstr>I POSIZIONAMENTI REALI DELL’ITALIA  NELL’UE-28: MANIFATTURA</vt:lpstr>
      <vt:lpstr>I POSIZIONAMENTI REALI DELL’ITALIA  NELL’UE-28: TURISMO</vt:lpstr>
      <vt:lpstr>IL BRAND ITALIA: AGRICOLTURA, MANIFATTURA, TURISMO (+ ARTE E CULTURA)</vt:lpstr>
      <vt:lpstr>COME RENDERE PIU’ FORTE IL NOSTRO PAESE? CON LE RIFORME E CON PIU’ PRODUTTIVITA’, CERTO.  MA ANCHE COMUNICANDO MEGLIO IL BRAND ITALIA</vt:lpstr>
      <vt:lpstr>L’ITALIA E’ UN PRODUTTORE LEADER NELLA UE-28  PER MOLTI CEREALI, ORTAGGI E TIPI DI FRUTTA (Anno 2015; fonte: Eurostat)</vt:lpstr>
      <vt:lpstr>L’ITALIA E’ IL SETTIMO PAESE MANIFATTURIERO  DEL MONDO E IL SECONDO DELLA UE-28</vt:lpstr>
      <vt:lpstr>TUTTO CIO’ CHE HA PERSO LA MANIFATTURA ITALIANA IN QUESTI ULTIMI ANNI L’HA PERSO SOLO SUL MERCATO INTERNO A CAUSA DELL’ AUSTERITA’ </vt:lpstr>
      <vt:lpstr>SUI MERCATI ESTERI LA MANIFATTURA ITALIANA CRESCE INVECE COME QUELLA TEDESCA E DI PIU’ DI QUELLA FRANCESE</vt:lpstr>
      <vt:lpstr>Diapositiva 14</vt:lpstr>
      <vt:lpstr>ITALIA E GERMANIA SONO LE UNICHE DUE ECONOMIE DELL’UE-28 AD ESSERE IPER-SPECIALIZZATE NEI MANUFATTI</vt:lpstr>
      <vt:lpstr>BILANCIA COMMERCIALE DEI PRODOTTI MANUFATTI NON ALIMENTARI DEI PAESI DELL'EUROZONA E DEL REGNO UNITO: ANNO 2015  Paesi plurispecializzati, cioè in surplus commerciale sia nella «Meccanica e mezzi di trasporto» sia nella «Chimica, metalli, moda e altri manufatti» (miliardi di euro)</vt:lpstr>
      <vt:lpstr>L’ITALIA HA LA QUINTA MIGLIOR BILANCIA COMMERCIALE  AL MONDO ESCLUDENDO L’ENERGIA E LA QUARTA ESCLUDENDO ENERGIA E VEICOLI (i dati di alcuni Paesi del G-20)</vt:lpstr>
      <vt:lpstr>IN BASE AL TRADE PERFORMANCE INDEX UNCTAD-WTO L’ITALIA E’ SECONDA SOLO ALLA GERMANIA NEL 2015 PER COMPETITIVITA’ NEL COMMERCIO INTERNAZIONALE</vt:lpstr>
      <vt:lpstr>Diapositiva 19</vt:lpstr>
      <vt:lpstr> NUMERO DI PRODOTTI IN CUI L’ITALIA SI TROVA AI VERTICI MONDIALI PER SALDO COMMERCIALE CON L’ESTERO Una misura delle eccellenze nel commercio internazionale Indice Fortis-Corradini  © (casistica su un totale di 5.117 prodotti in cui è suddiviso il commercio internazionale) Anno 2014; saldo commerciale in miliardi di dollari</vt:lpstr>
      <vt:lpstr>Paesi del G20: il medagliere del commercio internazionale Numero di prodotti in cui i vari Paesi risultano  primi, secondi o terzi al mondo per saldo commerciale con l'estero  (su un totale di 5.117 prodotti : anno 2014)</vt:lpstr>
      <vt:lpstr>I primi 10 prodotti in cui l’Italia detiene la prima posizione a livello mondiale  per saldo commerciale con l’estero: anno 2014 Una misura delle eccellenze nel commercio internazionale Indice Fortis-Corradini  © (casistica su un totale di 5.117 prodotti in cui è suddiviso il commercio internazionale)</vt:lpstr>
      <vt:lpstr>Diapositiva 23</vt:lpstr>
      <vt:lpstr>Diapositiva 24</vt:lpstr>
      <vt:lpstr>L’ITALIA E’ LA META PREFERITA  DEI TURISTI DEI PAESI EXTRA-UE</vt:lpstr>
      <vt:lpstr>L’ITALIA E’ LA META PREFERITA  ANCHE DEI TURISTI DI VARI PAESI UE</vt:lpstr>
      <vt:lpstr>RIFORME STRUTTURALI E STIMOLI DI BREVE PERIODO CI POSSONO AIUTARE (E LO STANNO GIA’ FACENDO) A RITROVARE LA VIA DELLA CRESCITA</vt:lpstr>
      <vt:lpstr>Diapositiva 28</vt:lpstr>
      <vt:lpstr>Diapositiva 29</vt:lpstr>
      <vt:lpstr>Diapositiva 30</vt:lpstr>
      <vt:lpstr>Diapositiva 31</vt:lpstr>
    </vt:vector>
  </TitlesOfParts>
  <Company>Edison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FEDERAZIONE NAZIONALE DEI CAVALIERI DEL LAVORO Firenze, 1 ottobre 2016 Palazzo Vecchio - Salone dei Cinquecento ARTE, CULTURA e IMPRESA Vantaggio competitivo del brand Italia e motore di sviluppo del Pil e dell’occupazione CONVEGNO NAZIONALE 2016 in collaborazione con il Gruppo Toscano</dc:title>
  <dc:creator>Fortis Marco</dc:creator>
  <cp:lastModifiedBy>eprocaccini</cp:lastModifiedBy>
  <cp:revision>62</cp:revision>
  <dcterms:created xsi:type="dcterms:W3CDTF">2016-09-23T16:53:45Z</dcterms:created>
  <dcterms:modified xsi:type="dcterms:W3CDTF">2016-10-05T16:10:42Z</dcterms:modified>
</cp:coreProperties>
</file>